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5" r:id="rId3"/>
    <p:sldId id="276" r:id="rId4"/>
    <p:sldId id="277" r:id="rId5"/>
    <p:sldId id="278" r:id="rId6"/>
    <p:sldId id="262" r:id="rId7"/>
    <p:sldId id="279" r:id="rId8"/>
    <p:sldId id="257" r:id="rId9"/>
    <p:sldId id="274" r:id="rId10"/>
    <p:sldId id="280" r:id="rId11"/>
    <p:sldId id="273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5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C71F3D-AD0D-4516-B384-456C4122F5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FBBCF4-FE14-4F9F-834E-60D5DD9F7B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939AD-3AF1-4F9B-B093-84BE36E69E15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833BD-2B84-48CA-BA78-D12CF58A1E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FEB22-4495-4FBF-A0CE-8B3771920F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C2EB9-1A8D-43E4-8536-5C5DA2BC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54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CA7D6-6E47-4619-B804-1ADF2FBB391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1E11E-53AE-4A38-80D9-4D0D8D485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843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the schedule we discussed last time. We went with the longer timeframe, since there’s no timeline specified in the Technical Committee Structure report.</a:t>
            </a:r>
          </a:p>
        </p:txBody>
      </p:sp>
    </p:spTree>
    <p:extLst>
      <p:ext uri="{BB962C8B-B14F-4D97-AF65-F5344CB8AC3E}">
        <p14:creationId xmlns:p14="http://schemas.microsoft.com/office/powerpoint/2010/main" val="38579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4E4C09-7843-4926-B255-6FC4758B3C61}"/>
              </a:ext>
            </a:extLst>
          </p:cNvPr>
          <p:cNvSpPr/>
          <p:nvPr userDrawn="1"/>
        </p:nvSpPr>
        <p:spPr>
          <a:xfrm>
            <a:off x="6312313" y="4644579"/>
            <a:ext cx="5250522" cy="2090214"/>
          </a:xfrm>
          <a:prstGeom prst="rect">
            <a:avLst/>
          </a:prstGeom>
          <a:solidFill>
            <a:srgbClr val="00395D"/>
          </a:solidFill>
          <a:ln w="57150" cmpd="dbl">
            <a:solidFill>
              <a:srgbClr val="0039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796308-FFA9-4928-8FDE-9FE30C6F1DA6}"/>
              </a:ext>
            </a:extLst>
          </p:cNvPr>
          <p:cNvSpPr/>
          <p:nvPr userDrawn="1"/>
        </p:nvSpPr>
        <p:spPr>
          <a:xfrm>
            <a:off x="6312313" y="123207"/>
            <a:ext cx="5250522" cy="4401890"/>
          </a:xfrm>
          <a:prstGeom prst="rect">
            <a:avLst/>
          </a:prstGeom>
          <a:solidFill>
            <a:srgbClr val="00395D"/>
          </a:solidFill>
          <a:ln w="57150" cmpd="dbl">
            <a:solidFill>
              <a:srgbClr val="0039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EB4D16-4F91-4141-A870-7552A3F19B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585" y="2564907"/>
            <a:ext cx="2331601" cy="173736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95B6CEB-F062-4D08-82D8-D5E5185BEF40}"/>
              </a:ext>
            </a:extLst>
          </p:cNvPr>
          <p:cNvSpPr txBox="1">
            <a:spLocks/>
          </p:cNvSpPr>
          <p:nvPr userDrawn="1"/>
        </p:nvSpPr>
        <p:spPr>
          <a:xfrm>
            <a:off x="6725270" y="1424926"/>
            <a:ext cx="4424609" cy="5135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Lucida Sans" panose="020B0602030504020204" pitchFamily="34" charset="0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BC690B0F-0A83-4758-A7B7-B8DC9AB4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7629" y="2714128"/>
            <a:ext cx="4694649" cy="537530"/>
          </a:xfrm>
        </p:spPr>
        <p:txBody>
          <a:bodyPr>
            <a:normAutofit/>
          </a:bodyPr>
          <a:lstStyle>
            <a:lvl1pPr algn="ctr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DD,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7F85ED6-75CA-4DE2-B037-DDD7BEFE575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07630" y="4816444"/>
            <a:ext cx="4694648" cy="1783532"/>
          </a:xfrm>
        </p:spPr>
        <p:txBody>
          <a:bodyPr anchor="ctr"/>
          <a:lstStyle>
            <a:lvl1pPr marL="0" indent="0" algn="ctr">
              <a:lnSpc>
                <a:spcPct val="114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Presenter’s name and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065F58D-92FD-4E83-81A0-DFCF47C54C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07629" y="1372467"/>
            <a:ext cx="4694648" cy="1192439"/>
          </a:xfrm>
        </p:spPr>
        <p:txBody>
          <a:bodyPr/>
          <a:lstStyle>
            <a:lvl1pPr marL="0" indent="0" algn="ctr">
              <a:lnSpc>
                <a:spcPct val="114000"/>
              </a:lnSpc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3416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36FD-B39F-4769-B98B-B1F3FB028D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11247120" cy="685800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8EB0F7-3837-403F-88C2-1BBB8D335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6035"/>
            <a:ext cx="11247120" cy="4764453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lvl1pPr>
            <a:lvl2pPr marL="914400" indent="-457200">
              <a:lnSpc>
                <a:spcPct val="114000"/>
              </a:lnSpc>
              <a:spcBef>
                <a:spcPts val="600"/>
              </a:spcBef>
              <a:defRPr/>
            </a:lvl2pPr>
            <a:lvl3pPr marL="1371600" indent="-457200">
              <a:lnSpc>
                <a:spcPct val="114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  <a:defRPr/>
            </a:lvl3pPr>
            <a:lvl4pPr marL="1828800" indent="-45720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lvl4pPr>
            <a:lvl5pPr marL="2286000" indent="-457200">
              <a:lnSpc>
                <a:spcPct val="114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12D5DA-BE2C-4D90-8490-CFE7B71B8181}"/>
              </a:ext>
            </a:extLst>
          </p:cNvPr>
          <p:cNvCxnSpPr>
            <a:cxnSpLocks/>
          </p:cNvCxnSpPr>
          <p:nvPr userDrawn="1"/>
        </p:nvCxnSpPr>
        <p:spPr>
          <a:xfrm>
            <a:off x="0" y="1090570"/>
            <a:ext cx="12192000" cy="0"/>
          </a:xfrm>
          <a:prstGeom prst="line">
            <a:avLst/>
          </a:prstGeom>
          <a:ln w="28575">
            <a:solidFill>
              <a:srgbClr val="0039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1C00F1-2E87-4CC2-99C1-19126C32CB6B}"/>
              </a:ext>
            </a:extLst>
          </p:cNvPr>
          <p:cNvCxnSpPr>
            <a:cxnSpLocks/>
          </p:cNvCxnSpPr>
          <p:nvPr userDrawn="1"/>
        </p:nvCxnSpPr>
        <p:spPr>
          <a:xfrm>
            <a:off x="1424120" y="6557777"/>
            <a:ext cx="9950246" cy="1"/>
          </a:xfrm>
          <a:prstGeom prst="line">
            <a:avLst/>
          </a:prstGeom>
          <a:ln w="28575">
            <a:solidFill>
              <a:srgbClr val="0039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D856DA5-D6BF-469B-B386-73F7F38902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1" y="6402511"/>
            <a:ext cx="1037829" cy="274320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85DBE6CB-D5DE-4141-8761-7283C9C3F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1601" y="6356350"/>
            <a:ext cx="2886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fld id="{7B3698F8-BEBC-4075-95C8-28A2E732D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1683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36FD-B39F-4769-B98B-B1F3FB028D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440" y="2215958"/>
            <a:ext cx="11247120" cy="685800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Divider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1C00F1-2E87-4CC2-99C1-19126C32CB6B}"/>
              </a:ext>
            </a:extLst>
          </p:cNvPr>
          <p:cNvCxnSpPr>
            <a:cxnSpLocks/>
          </p:cNvCxnSpPr>
          <p:nvPr userDrawn="1"/>
        </p:nvCxnSpPr>
        <p:spPr>
          <a:xfrm>
            <a:off x="1424120" y="6557777"/>
            <a:ext cx="9950246" cy="1"/>
          </a:xfrm>
          <a:prstGeom prst="line">
            <a:avLst/>
          </a:prstGeom>
          <a:ln w="28575">
            <a:solidFill>
              <a:srgbClr val="0039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D856DA5-D6BF-469B-B386-73F7F38902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1" y="6402511"/>
            <a:ext cx="1037829" cy="27432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B18C40-D15C-46F1-9FC5-3B5CBC537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1601" y="6356350"/>
            <a:ext cx="2886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fld id="{7B3698F8-BEBC-4075-95C8-28A2E732D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392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Graph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8EB0F7-3837-403F-88C2-1BBB8D335E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lvl1pPr>
            <a:lvl2pPr marL="914400" indent="-457200">
              <a:lnSpc>
                <a:spcPct val="114000"/>
              </a:lnSpc>
              <a:spcBef>
                <a:spcPts val="600"/>
              </a:spcBef>
              <a:defRPr/>
            </a:lvl2pPr>
            <a:lvl3pPr marL="1371600" indent="-457200">
              <a:lnSpc>
                <a:spcPct val="114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  <a:defRPr/>
            </a:lvl3pPr>
            <a:lvl4pPr marL="1828800" indent="-45720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lvl4pPr>
            <a:lvl5pPr marL="2286000" indent="-457200">
              <a:lnSpc>
                <a:spcPct val="114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&lt;&lt;Use this slide for full-page graphics. </a:t>
            </a:r>
            <a:br>
              <a:rPr lang="en-US" dirty="0"/>
            </a:br>
            <a:r>
              <a:rPr lang="en-US" dirty="0"/>
              <a:t>You may cover up the WECC logo and </a:t>
            </a:r>
            <a:br>
              <a:rPr lang="en-US" dirty="0"/>
            </a:br>
            <a:r>
              <a:rPr lang="en-US" dirty="0"/>
              <a:t>page number if your design calls for it.&gt;&gt;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6375C5-E732-4362-87C3-04C8BC0F3E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1" y="6402511"/>
            <a:ext cx="10378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55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933E42A-9148-4796-AF74-14CCF40CCA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74" y="682079"/>
            <a:ext cx="3530996" cy="11316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FCE30BC-5E69-4538-93D8-D4E2E090AD4B}"/>
              </a:ext>
            </a:extLst>
          </p:cNvPr>
          <p:cNvSpPr/>
          <p:nvPr userDrawn="1"/>
        </p:nvSpPr>
        <p:spPr>
          <a:xfrm>
            <a:off x="4520988" y="2828794"/>
            <a:ext cx="7184697" cy="3157886"/>
          </a:xfrm>
          <a:prstGeom prst="rect">
            <a:avLst/>
          </a:prstGeom>
          <a:solidFill>
            <a:srgbClr val="00395D"/>
          </a:solidFill>
          <a:ln w="57150" cmpd="dbl">
            <a:solidFill>
              <a:srgbClr val="0039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4C4273-0E20-4D97-8D1E-E2F5C3CBB8E1}"/>
              </a:ext>
            </a:extLst>
          </p:cNvPr>
          <p:cNvSpPr txBox="1"/>
          <p:nvPr userDrawn="1"/>
        </p:nvSpPr>
        <p:spPr>
          <a:xfrm>
            <a:off x="4743231" y="3023786"/>
            <a:ext cx="3531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kern="1200" dirty="0">
                <a:solidFill>
                  <a:schemeClr val="bg1"/>
                </a:solidFill>
                <a:latin typeface="Lucida Sans" panose="020B0602030504020204" pitchFamily="34" charset="0"/>
                <a:ea typeface="+mj-ea"/>
                <a:cs typeface="+mj-cs"/>
              </a:rPr>
              <a:t>Contact: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5D0A0B7-2F06-4BF9-809A-21DA3B23D0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43231" y="3923577"/>
            <a:ext cx="6715093" cy="1828800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Presenter’s name </a:t>
            </a:r>
            <a:br>
              <a:rPr lang="en-US" dirty="0"/>
            </a:br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Email address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38068A5-8E84-4950-B3C8-97CAC6B01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1601" y="6356350"/>
            <a:ext cx="2886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fld id="{7B3698F8-BEBC-4075-95C8-28A2E732D1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8261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9E7634-64B8-43AC-9516-7C6B651C0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ABCDC-04F3-4A6E-8F62-B74D66232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AE941-48AD-4D62-99B5-CE55E4605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7AD4B-0FE2-4D9F-815D-0DCA0A45F14B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680A1-78BE-46DD-A312-94CB9A0B9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3B5A7-E604-47B7-BF43-274C815C86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698F8-BEBC-4075-95C8-28A2E732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6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23A4C-1AAC-4BB2-9246-FB02B1CD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20, 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9A0BC-E4D8-4416-8E20-765A2605A0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Shelli Nyland, </a:t>
            </a:r>
            <a:br>
              <a:rPr lang="en-US" dirty="0"/>
            </a:br>
            <a:r>
              <a:rPr lang="en-US" dirty="0"/>
              <a:t>Project Coordinator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38941F-A467-448B-B447-468EB26416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Technical Committee Structure Update</a:t>
            </a:r>
          </a:p>
        </p:txBody>
      </p:sp>
    </p:spTree>
    <p:extLst>
      <p:ext uri="{BB962C8B-B14F-4D97-AF65-F5344CB8AC3E}">
        <p14:creationId xmlns:p14="http://schemas.microsoft.com/office/powerpoint/2010/main" val="243118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0B158-0742-34BB-4C92-7B17C0E64F3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305925" y="6356350"/>
            <a:ext cx="2886075" cy="365125"/>
          </a:xfrm>
        </p:spPr>
        <p:txBody>
          <a:bodyPr/>
          <a:lstStyle/>
          <a:p>
            <a:fld id="{7B3698F8-BEBC-4075-95C8-28A2E732D13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66273C-7119-0778-65C0-C531BB583B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776" y="320040"/>
            <a:ext cx="10138448" cy="59436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8D018E-442F-8F98-AA19-7F5400417FF9}"/>
              </a:ext>
            </a:extLst>
          </p:cNvPr>
          <p:cNvSpPr txBox="1"/>
          <p:nvPr/>
        </p:nvSpPr>
        <p:spPr>
          <a:xfrm>
            <a:off x="1947949" y="6292735"/>
            <a:ext cx="8296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https://www.wecc.org/jgc/Pages/Default.aspx#ApprovedDocuments</a:t>
            </a:r>
          </a:p>
        </p:txBody>
      </p:sp>
    </p:spTree>
    <p:extLst>
      <p:ext uri="{BB962C8B-B14F-4D97-AF65-F5344CB8AC3E}">
        <p14:creationId xmlns:p14="http://schemas.microsoft.com/office/powerpoint/2010/main" val="319116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F750-C9BB-4A84-A00C-FD11B258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Schedule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4CADF03-DC7B-481F-8624-AA75AC0F6A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25575"/>
          <a:ext cx="1124743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8100">
                  <a:extLst>
                    <a:ext uri="{9D8B030D-6E8A-4147-A177-3AD203B41FA5}">
                      <a16:colId xmlns:a16="http://schemas.microsoft.com/office/drawing/2014/main" val="4017664482"/>
                    </a:ext>
                  </a:extLst>
                </a:gridCol>
                <a:gridCol w="3589338">
                  <a:extLst>
                    <a:ext uri="{9D8B030D-6E8A-4147-A177-3AD203B41FA5}">
                      <a16:colId xmlns:a16="http://schemas.microsoft.com/office/drawing/2014/main" val="2887565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83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Share information about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May and 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18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Gather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July and August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375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Review information and initial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August and September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92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Get feedback from the individual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September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2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Share draft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October 18-20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87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Approve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November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9320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C51F6-66C2-4603-ACFC-EB2602D9D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80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3C6ECF-B211-49D4-9008-FF40C8C00F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Shelli Nyland</a:t>
            </a:r>
            <a:br>
              <a:rPr lang="en-US" dirty="0"/>
            </a:br>
            <a:r>
              <a:rPr lang="en-US" dirty="0"/>
              <a:t>Project Coordinator</a:t>
            </a:r>
          </a:p>
          <a:p>
            <a:r>
              <a:rPr lang="en-US" dirty="0"/>
              <a:t>snyland@wecc.org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110B5E-F263-45B6-A7F0-52AA9B4FD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C921D-D642-F236-10D7-3BA1B134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Technical Committee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51B1B-0581-E442-174A-DFD58E0DD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Workstreams:</a:t>
            </a:r>
          </a:p>
          <a:p>
            <a:pPr lvl="1"/>
            <a:r>
              <a:rPr lang="en-US" dirty="0"/>
              <a:t>Charters</a:t>
            </a:r>
          </a:p>
          <a:p>
            <a:pPr lvl="1"/>
            <a:r>
              <a:rPr lang="en-US" dirty="0"/>
              <a:t>Metrics</a:t>
            </a:r>
          </a:p>
          <a:p>
            <a:pPr lvl="1"/>
            <a:r>
              <a:rPr lang="en-US" dirty="0"/>
              <a:t>Staff Role </a:t>
            </a:r>
          </a:p>
          <a:p>
            <a:pPr lvl="1"/>
            <a:r>
              <a:rPr lang="en-US" dirty="0"/>
              <a:t>Joint Guidance Committee (JGC)</a:t>
            </a:r>
          </a:p>
          <a:p>
            <a:pPr lvl="1"/>
            <a:r>
              <a:rPr lang="en-US" dirty="0"/>
              <a:t>Reliability Risk Committee (RRC)</a:t>
            </a:r>
          </a:p>
          <a:p>
            <a:pPr lvl="1"/>
            <a:r>
              <a:rPr lang="en-US" dirty="0"/>
              <a:t>Reliability Assessment Committee (RAC)</a:t>
            </a:r>
          </a:p>
          <a:p>
            <a:pPr lvl="1"/>
            <a:r>
              <a:rPr lang="en-US" dirty="0"/>
              <a:t>Committee Categorization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B1A63-C81B-7268-40AD-12564F264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C799-2F61-3347-A548-30502864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Charter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6BC4F-79B4-8148-6AC0-0BA38A19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Boilerplate charter template has items needed in every charter </a:t>
            </a:r>
          </a:p>
          <a:p>
            <a:pPr lvl="1"/>
            <a:r>
              <a:rPr lang="en-US" dirty="0"/>
              <a:t>Example: Chair can serve multiple terms</a:t>
            </a:r>
          </a:p>
          <a:p>
            <a:r>
              <a:rPr lang="en-US" dirty="0"/>
              <a:t>Standardized governance language</a:t>
            </a:r>
          </a:p>
          <a:p>
            <a:r>
              <a:rPr lang="en-US" dirty="0"/>
              <a:t>Determined quorum and notice requirements</a:t>
            </a:r>
          </a:p>
          <a:p>
            <a:pPr lvl="1"/>
            <a:r>
              <a:rPr lang="en-US" dirty="0"/>
              <a:t>Based on committee type and meeting frequency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CC85C-7C9D-493E-2DA2-3A4F837E4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6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544DF-77B4-82F3-1397-78630DFBC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C8831-CB75-F5CA-9EB1-B7BF5240B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Increased stakeholder engagement </a:t>
            </a:r>
          </a:p>
          <a:p>
            <a:r>
              <a:rPr lang="en-US" dirty="0"/>
              <a:t>A general understanding of what the committees are addressing </a:t>
            </a:r>
          </a:p>
          <a:p>
            <a:r>
              <a:rPr lang="en-US" dirty="0"/>
              <a:t>Reduction of duplicated work </a:t>
            </a:r>
          </a:p>
          <a:p>
            <a:r>
              <a:rPr lang="en-US" dirty="0"/>
              <a:t>Rapid response time in identifying and addressing emerging and known risks </a:t>
            </a:r>
          </a:p>
          <a:p>
            <a:r>
              <a:rPr lang="en-US" dirty="0"/>
              <a:t>Work produced is relevant and useful to a broad range of WECC stakeholders </a:t>
            </a:r>
          </a:p>
          <a:p>
            <a:r>
              <a:rPr lang="en-US" dirty="0"/>
              <a:t>Stakeholders can easily connect to and participate in groups </a:t>
            </a:r>
          </a:p>
          <a:p>
            <a:r>
              <a:rPr lang="en-US" dirty="0"/>
              <a:t>Committee work includes a broader range of perspectives and expertise </a:t>
            </a:r>
          </a:p>
          <a:p>
            <a:r>
              <a:rPr lang="en-US" dirty="0"/>
              <a:t>Increased enthusiasm within committees to produce meaningful 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21E75-3BC3-797A-6D40-6C7D2DC62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1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E33A-6557-1770-B8EF-994641C3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Metrics</a:t>
            </a:r>
            <a:r>
              <a:rPr lang="en-US" dirty="0">
                <a:effectLst/>
                <a:ea typeface="Palatino Linotype" panose="02040502050505030304" pitchFamily="18" charset="0"/>
                <a:cs typeface="Times New Roman" panose="02020603050405020304" pitchFamily="18" charset="0"/>
              </a:rPr>
              <a:t>—Measures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5CB94-EF7D-4D33-BDC9-CAF73DC09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Attendance rates</a:t>
            </a:r>
          </a:p>
          <a:p>
            <a:r>
              <a:rPr lang="en-US" dirty="0"/>
              <a:t>Action item completion</a:t>
            </a:r>
          </a:p>
          <a:p>
            <a:r>
              <a:rPr lang="en-US" dirty="0"/>
              <a:t>Meeting topics</a:t>
            </a:r>
          </a:p>
          <a:p>
            <a:r>
              <a:rPr lang="en-US" dirty="0"/>
              <a:t>Committee membership breakdown </a:t>
            </a:r>
          </a:p>
          <a:p>
            <a:pPr lvl="1"/>
            <a:r>
              <a:rPr lang="en-US" dirty="0"/>
              <a:t>Class, registered function, etc.</a:t>
            </a:r>
          </a:p>
          <a:p>
            <a:r>
              <a:rPr lang="en-US" dirty="0"/>
              <a:t>Work plan item completion </a:t>
            </a:r>
          </a:p>
          <a:p>
            <a:r>
              <a:rPr lang="en-US" dirty="0"/>
              <a:t>Work plan relation to Reliability Risk Priorities</a:t>
            </a:r>
          </a:p>
          <a:p>
            <a:r>
              <a:rPr lang="en-US" dirty="0"/>
              <a:t>Media and Speaker requests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48B73-14AB-F7E0-8900-A4463DA82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5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EA08C-A9E7-4E43-92F0-B33389F07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Staff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3EC9E-5D6C-49CC-B1B6-6D016B625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WECC staff role will be tailored to the purpose and needs of individual groups </a:t>
            </a:r>
          </a:p>
          <a:p>
            <a:r>
              <a:rPr lang="en-US" dirty="0"/>
              <a:t>Enhance partnership with stakeholders through communication, coordination, and project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F2B49-904E-4E70-A3EE-E608DCB62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9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C057-026B-DFBF-0558-EF9BED2D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JGC, RAC and RRC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59DB3-7B8B-1FCD-4A4C-4897032AA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JGC</a:t>
            </a:r>
          </a:p>
          <a:p>
            <a:pPr lvl="1"/>
            <a:r>
              <a:rPr lang="en-US" dirty="0"/>
              <a:t>New membership in January</a:t>
            </a:r>
          </a:p>
          <a:p>
            <a:pPr lvl="1"/>
            <a:r>
              <a:rPr lang="en-US" dirty="0"/>
              <a:t>Beginning committee categorization review</a:t>
            </a:r>
          </a:p>
          <a:p>
            <a:pPr lvl="1"/>
            <a:r>
              <a:rPr lang="en-US" dirty="0"/>
              <a:t>Developing strategic alignment process</a:t>
            </a:r>
          </a:p>
          <a:p>
            <a:r>
              <a:rPr lang="en-US" dirty="0"/>
              <a:t>RAC</a:t>
            </a:r>
          </a:p>
          <a:p>
            <a:pPr lvl="1"/>
            <a:r>
              <a:rPr lang="en-US" dirty="0"/>
              <a:t>Revising their charter, to align with RRC</a:t>
            </a:r>
          </a:p>
          <a:p>
            <a:r>
              <a:rPr lang="en-US" dirty="0"/>
              <a:t>RRC</a:t>
            </a:r>
          </a:p>
          <a:p>
            <a:pPr lvl="1"/>
            <a:r>
              <a:rPr lang="en-US" dirty="0"/>
              <a:t>Held first meeting in February</a:t>
            </a:r>
          </a:p>
          <a:p>
            <a:r>
              <a:rPr lang="en-US" dirty="0"/>
              <a:t>RAC and RRC meet on June 28-30 in Salt Lake 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D4C2F-82CC-09D0-0A73-ECEE7330F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8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3B0D1C-73FC-470F-9927-FC39FC213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Technical Committee Structure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3031-CC30-4068-8BAD-C99B3C283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63188B1-99D9-097E-74F6-7C66C889A0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501" y="1426464"/>
            <a:ext cx="9804998" cy="4754880"/>
          </a:xfrm>
        </p:spPr>
      </p:pic>
    </p:spTree>
    <p:extLst>
      <p:ext uri="{BB962C8B-B14F-4D97-AF65-F5344CB8AC3E}">
        <p14:creationId xmlns:p14="http://schemas.microsoft.com/office/powerpoint/2010/main" val="268601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E79E-417F-9A50-5F4D-1298BC5E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Subgroup Types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E80A06-129D-A173-121B-4F327A915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187052"/>
              </p:ext>
            </p:extLst>
          </p:nvPr>
        </p:nvGraphicFramePr>
        <p:xfrm>
          <a:off x="653143" y="1950098"/>
          <a:ext cx="10562253" cy="35363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58212">
                  <a:extLst>
                    <a:ext uri="{9D8B030D-6E8A-4147-A177-3AD203B41FA5}">
                      <a16:colId xmlns:a16="http://schemas.microsoft.com/office/drawing/2014/main" val="1233269357"/>
                    </a:ext>
                  </a:extLst>
                </a:gridCol>
                <a:gridCol w="2537927">
                  <a:extLst>
                    <a:ext uri="{9D8B030D-6E8A-4147-A177-3AD203B41FA5}">
                      <a16:colId xmlns:a16="http://schemas.microsoft.com/office/drawing/2014/main" val="2588274300"/>
                    </a:ext>
                  </a:extLst>
                </a:gridCol>
                <a:gridCol w="2360645">
                  <a:extLst>
                    <a:ext uri="{9D8B030D-6E8A-4147-A177-3AD203B41FA5}">
                      <a16:colId xmlns:a16="http://schemas.microsoft.com/office/drawing/2014/main" val="633792856"/>
                    </a:ext>
                  </a:extLst>
                </a:gridCol>
                <a:gridCol w="2071395">
                  <a:extLst>
                    <a:ext uri="{9D8B030D-6E8A-4147-A177-3AD203B41FA5}">
                      <a16:colId xmlns:a16="http://schemas.microsoft.com/office/drawing/2014/main" val="332619133"/>
                    </a:ext>
                  </a:extLst>
                </a:gridCol>
                <a:gridCol w="2034074">
                  <a:extLst>
                    <a:ext uri="{9D8B030D-6E8A-4147-A177-3AD203B41FA5}">
                      <a16:colId xmlns:a16="http://schemas.microsoft.com/office/drawing/2014/main" val="2464209597"/>
                    </a:ext>
                  </a:extLst>
                </a:gridCol>
              </a:tblGrid>
              <a:tr h="459129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2800" dirty="0">
                        <a:solidFill>
                          <a:schemeClr val="bg2"/>
                        </a:solidFill>
                        <a:effectLst/>
                        <a:latin typeface="+mj-lt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Ad hoc</a:t>
                      </a:r>
                      <a:endParaRPr lang="en-US" sz="2800" dirty="0">
                        <a:solidFill>
                          <a:schemeClr val="bg2"/>
                        </a:solidFill>
                        <a:effectLst/>
                        <a:latin typeface="+mj-lt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Permanent</a:t>
                      </a:r>
                      <a:endParaRPr lang="en-US" sz="2800" dirty="0">
                        <a:solidFill>
                          <a:schemeClr val="bg2"/>
                        </a:solidFill>
                        <a:effectLst/>
                        <a:latin typeface="+mj-lt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374622"/>
                  </a:ext>
                </a:extLst>
              </a:tr>
              <a:tr h="71373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Stakeholder-led</a:t>
                      </a:r>
                      <a:endParaRPr lang="en-US" sz="28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WECC-led</a:t>
                      </a:r>
                      <a:endParaRPr lang="en-US" sz="28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9152"/>
                  </a:ext>
                </a:extLst>
              </a:tr>
              <a:tr h="78140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Work Producing</a:t>
                      </a:r>
                      <a:endParaRPr lang="en-US" sz="20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Independent Work</a:t>
                      </a:r>
                      <a:endParaRPr lang="en-US" sz="20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Task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Force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Advisory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Group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Subcommittee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849156"/>
                  </a:ext>
                </a:extLst>
              </a:tr>
              <a:tr h="7814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Supporting Work</a:t>
                      </a:r>
                      <a:endParaRPr lang="en-US" sz="20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 Group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979113"/>
                  </a:ext>
                </a:extLst>
              </a:tr>
              <a:tr h="80062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Information sharing</a:t>
                      </a:r>
                      <a:endParaRPr lang="en-US" sz="20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Roundtable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Forum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889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2461413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23C7A-D083-C1E7-8F33-1B1F18465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68247"/>
      </p:ext>
    </p:extLst>
  </p:cSld>
  <p:clrMapOvr>
    <a:masterClrMapping/>
  </p:clrMapOvr>
</p:sld>
</file>

<file path=ppt/theme/theme1.xml><?xml version="1.0" encoding="utf-8"?>
<a:theme xmlns:a="http://schemas.openxmlformats.org/drawingml/2006/main" name="WECC Theme">
  <a:themeElements>
    <a:clrScheme name="WECC Color Palette">
      <a:dk1>
        <a:srgbClr val="000000"/>
      </a:dk1>
      <a:lt1>
        <a:srgbClr val="FFFFFF"/>
      </a:lt1>
      <a:dk2>
        <a:srgbClr val="666666"/>
      </a:dk2>
      <a:lt2>
        <a:srgbClr val="FFFFFF"/>
      </a:lt2>
      <a:accent1>
        <a:srgbClr val="00395D"/>
      </a:accent1>
      <a:accent2>
        <a:srgbClr val="005238"/>
      </a:accent2>
      <a:accent3>
        <a:srgbClr val="A99260"/>
      </a:accent3>
      <a:accent4>
        <a:srgbClr val="B53713"/>
      </a:accent4>
      <a:accent5>
        <a:srgbClr val="6D2D41"/>
      </a:accent5>
      <a:accent6>
        <a:srgbClr val="A71930"/>
      </a:accent6>
      <a:hlink>
        <a:srgbClr val="0000FF"/>
      </a:hlink>
      <a:folHlink>
        <a:srgbClr val="800080"/>
      </a:folHlink>
    </a:clrScheme>
    <a:fontScheme name="WECC Fonts">
      <a:majorFont>
        <a:latin typeface="Lucida Sans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28C85568-C188-4488-B6FB-68CBE345826E}" vid="{BAEC3549-4EB7-47BE-82CB-107EB87366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eetings" ma:contentTypeID="0x010100E45EF0F8AAA65E428351BA36F1B645BE0F0024DA9E90EA494343B8CF7E2421405214" ma:contentTypeVersion="14" ma:contentTypeDescription="" ma:contentTypeScope="" ma:versionID="576ac2d6d4093d812aa787f4885b8753">
  <xsd:schema xmlns:xsd="http://www.w3.org/2001/XMLSchema" xmlns:xs="http://www.w3.org/2001/XMLSchema" xmlns:p="http://schemas.microsoft.com/office/2006/metadata/properties" xmlns:ns1="http://schemas.microsoft.com/sharepoint/v3" xmlns:ns2="2fb8a92a-9032-49d6-b983-191f0a73b01f" xmlns:ns3="4bd63098-0c83-43cf-abdd-085f2cc55a51" targetNamespace="http://schemas.microsoft.com/office/2006/metadata/properties" ma:root="true" ma:fieldsID="6ceb9fd20ae96694a3b788101da3a6ff" ns1:_="" ns2:_="" ns3:_="">
    <xsd:import namespace="http://schemas.microsoft.com/sharepoint/v3"/>
    <xsd:import namespace="2fb8a92a-9032-49d6-b983-191f0a73b01f"/>
    <xsd:import namespace="4bd63098-0c83-43cf-abdd-085f2cc55a51"/>
    <xsd:element name="properties">
      <xsd:complexType>
        <xsd:sequence>
          <xsd:element name="documentManagement">
            <xsd:complexType>
              <xsd:all>
                <xsd:element ref="ns2:Document_x0020_Categorization_x0020_Policy"/>
                <xsd:element ref="ns2:Owner_x0020_Group" minOccurs="0"/>
                <xsd:element ref="ns2:Committee" minOccurs="0"/>
                <xsd:element ref="ns2:WECC_x0020_Status" minOccurs="0"/>
                <xsd:element ref="ns2:Privacy"/>
                <xsd:element ref="ns2:Meeting_x0020_Documents" minOccurs="0"/>
                <xsd:element ref="ns2:Adopted_x002f_Approved_x0020_By" minOccurs="0"/>
                <xsd:element ref="ns2:Jurisdiction" minOccurs="0"/>
                <xsd:element ref="ns3:Event_x0020_ID" minOccurs="0"/>
                <xsd:element ref="ns3:TaxKeywordTaxHTField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1:_dlc_Exempt" minOccurs="0"/>
                <xsd:element ref="ns1:_dlc_ExpireDateSaved" minOccurs="0"/>
                <xsd:element ref="ns1:_dlc_ExpireDate" minOccurs="0"/>
                <xsd:element ref="ns3:Approv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3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4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5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8a92a-9032-49d6-b983-191f0a73b01f" elementFormDefault="qualified">
    <xsd:import namespace="http://schemas.microsoft.com/office/2006/documentManagement/types"/>
    <xsd:import namespace="http://schemas.microsoft.com/office/infopath/2007/PartnerControls"/>
    <xsd:element name="Document_x0020_Categorization_x0020_Policy" ma:index="2" ma:displayName="WECC Categorization Policy" ma:default="N/A" ma:format="Dropdown" ma:internalName="Document_x0020_Categorization_x0020_Policy">
      <xsd:simpleType>
        <xsd:restriction base="dms:Choice">
          <xsd:enumeration value="N/A"/>
          <xsd:enumeration value="Charter"/>
          <xsd:enumeration value="Guideline"/>
          <xsd:enumeration value="Policy"/>
          <xsd:enumeration value="Regional Criteria"/>
          <xsd:enumeration value="Regional Reliability Standard"/>
          <xsd:enumeration value="Report or Other"/>
        </xsd:restriction>
      </xsd:simpleType>
    </xsd:element>
    <xsd:element name="Owner_x0020_Group" ma:index="3" nillable="true" ma:displayName="Owner Group" ma:internalName="Owner_x0020_Grou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"/>
                    <xsd:enumeration value="Compliance Open Webinars"/>
                    <xsd:enumeration value="Compliance Workshop"/>
                    <xsd:enumeration value="Event Analysis &amp; Situational Awareness"/>
                    <xsd:enumeration value="General &amp; Administrative"/>
                    <xsd:enumeration value="Human Resources"/>
                    <xsd:enumeration value="Information Technology"/>
                    <xsd:enumeration value="Legal &amp; Regulatory"/>
                    <xsd:enumeration value="Operations Performance Analysis"/>
                    <xsd:enumeration value="Performance Analysis"/>
                    <xsd:enumeration value="Planning Services"/>
                    <xsd:enumeration value="Registration and Certification"/>
                    <xsd:enumeration value="Reliability Assessment"/>
                    <xsd:enumeration value="Reliability Standards"/>
                    <xsd:enumeration value="Resource Adequacy"/>
                    <xsd:enumeration value="System Adequacy Planning"/>
                    <xsd:enumeration value="System Stability Planning"/>
                    <xsd:enumeration value="Training &amp; Education"/>
                    <xsd:enumeration value="Transmission Expansion Planning"/>
                    <xsd:enumeration value="WREGIS"/>
                  </xsd:restriction>
                </xsd:simpleType>
              </xsd:element>
            </xsd:sequence>
          </xsd:extension>
        </xsd:complexContent>
      </xsd:complexType>
    </xsd:element>
    <xsd:element name="Committee" ma:index="4" nillable="true" ma:displayName="Committee" ma:description="edited" ma:internalName="Committe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FTF"/>
                    <xsd:enumeration value="BOD"/>
                    <xsd:enumeration value="CIMTF"/>
                    <xsd:enumeration value="CSF"/>
                    <xsd:enumeration value="DEEMSF"/>
                    <xsd:enumeration value="EPAS"/>
                    <xsd:enumeration value="ESF"/>
                    <xsd:enumeration value="FAC"/>
                    <xsd:enumeration value="GC"/>
                    <xsd:enumeration value="GOPF"/>
                    <xsd:enumeration value="HPF"/>
                    <xsd:enumeration value="HRCC"/>
                    <xsd:enumeration value="ISEAS"/>
                    <xsd:enumeration value="JGC"/>
                    <xsd:enumeration value="LTPTF"/>
                    <xsd:enumeration value="MAC"/>
                    <xsd:enumeration value="MBS"/>
                    <xsd:enumeration value="MVS"/>
                    <xsd:enumeration value="NC"/>
                    <xsd:enumeration value="OAWG"/>
                    <xsd:enumeration value="PCDS"/>
                    <xsd:enumeration value="PCS"/>
                    <xsd:enumeration value="PS"/>
                    <xsd:enumeration value="PSF"/>
                    <xsd:enumeration value="RAAG"/>
                    <xsd:enumeration value="RAC"/>
                    <xsd:enumeration value="RASRS"/>
                    <xsd:enumeration value="RRC"/>
                    <xsd:enumeration value="S4.9RC"/>
                    <xsd:enumeration value="SCMS"/>
                    <xsd:enumeration value="SRS"/>
                    <xsd:enumeration value="StS"/>
                    <xsd:enumeration value="TCOMS"/>
                    <xsd:enumeration value="UFLSWG"/>
                    <xsd:enumeration value="WREGIS"/>
                    <xsd:enumeration value="WREGIS-SAC"/>
                    <xsd:enumeration value="WSC"/>
                  </xsd:restriction>
                </xsd:simpleType>
              </xsd:element>
            </xsd:sequence>
          </xsd:extension>
        </xsd:complexContent>
      </xsd:complexType>
    </xsd:element>
    <xsd:element name="WECC_x0020_Status" ma:index="5" nillable="true" ma:displayName="WECC Status" ma:format="Dropdown" ma:internalName="WECC_x0020_Status">
      <xsd:simpleType>
        <xsd:restriction base="dms:Choice">
          <xsd:enumeration value="Draft"/>
          <xsd:enumeration value="Approval Item"/>
          <xsd:enumeration value="In Review"/>
          <xsd:enumeration value="Approved/Final"/>
          <xsd:enumeration value="Retired"/>
          <xsd:enumeration value="Replaced"/>
          <xsd:enumeration value="Redline"/>
          <xsd:enumeration value="Active"/>
          <xsd:enumeration value="Closed"/>
          <xsd:enumeration value="Hold"/>
        </xsd:restriction>
      </xsd:simpleType>
    </xsd:element>
    <xsd:element name="Privacy" ma:index="6" ma:displayName="Privacy" ma:format="Dropdown" ma:internalName="Privacy">
      <xsd:simpleType>
        <xsd:restriction base="dms:Choice">
          <xsd:enumeration value="Public"/>
          <xsd:enumeration value="Authenticated"/>
          <xsd:enumeration value="NDA"/>
        </xsd:restriction>
      </xsd:simpleType>
    </xsd:element>
    <xsd:element name="Meeting_x0020_Documents" ma:index="7" nillable="true" ma:displayName="Meeting Documents" ma:internalName="Meeting_x0020_Document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enda"/>
                    <xsd:enumeration value="Announcement"/>
                    <xsd:enumeration value="Approval Item"/>
                    <xsd:enumeration value="Minutes"/>
                    <xsd:enumeration value="Presentation"/>
                    <xsd:enumeration value="Recording"/>
                    <xsd:enumeration value="Schedule"/>
                  </xsd:restriction>
                </xsd:simpleType>
              </xsd:element>
            </xsd:sequence>
          </xsd:extension>
        </xsd:complexContent>
      </xsd:complexType>
    </xsd:element>
    <xsd:element name="Adopted_x002f_Approved_x0020_By" ma:index="8" nillable="true" ma:displayName="Adopted/Approved By" ma:format="Dropdown" ma:internalName="Adopted_x002f_Approved_x0020_By">
      <xsd:simpleType>
        <xsd:restriction base="dms:Choice">
          <xsd:enumeration value="..."/>
          <xsd:enumeration value="ATFWG"/>
          <xsd:enumeration value="ATSMWG"/>
          <xsd:enumeration value="BOD"/>
          <xsd:enumeration value="BPSPRTF"/>
          <xsd:enumeration value="CIMTF"/>
          <xsd:enumeration value="CSWG"/>
          <xsd:enumeration value="DDMWG"/>
          <xsd:enumeration value="DEMSWG"/>
          <xsd:enumeration value="EDTF"/>
          <xsd:enumeration value="EPAS"/>
          <xsd:enumeration value="ESCTF"/>
          <xsd:enumeration value="ESMTF"/>
          <xsd:enumeration value="ESOTF"/>
          <xsd:enumeration value="ESTF"/>
          <xsd:enumeration value="FAC"/>
          <xsd:enumeration value="GC"/>
          <xsd:enumeration value="GOWG"/>
          <xsd:enumeration value="HPEAWG"/>
          <xsd:enumeration value="HPKTTF"/>
          <xsd:enumeration value="HPMMTF"/>
          <xsd:enumeration value="HPWG"/>
          <xsd:enumeration value="HRCC"/>
          <xsd:enumeration value="ISAS"/>
          <xsd:enumeration value="JGC"/>
          <xsd:enumeration value="JSIS"/>
          <xsd:enumeration value="LMWG"/>
          <xsd:enumeration value="LRTF"/>
          <xsd:enumeration value="MAC"/>
          <xsd:enumeration value="MIC"/>
          <xsd:enumeration value="MRAWG"/>
          <xsd:enumeration value="MVS"/>
          <xsd:enumeration value="NC"/>
          <xsd:enumeration value="OAWG"/>
          <xsd:enumeration value="OC"/>
          <xsd:enumeration value="PCDS"/>
          <xsd:enumeration value="PCMS"/>
          <xsd:enumeration value="PPMVDWG"/>
          <xsd:enumeration value="PRPTF"/>
          <xsd:enumeration value="PSWG"/>
          <xsd:enumeration value="PWG"/>
          <xsd:enumeration value="RAC"/>
          <xsd:enumeration value="RASRS"/>
          <xsd:enumeration value="REMWG"/>
          <xsd:enumeration value="RWG"/>
          <xsd:enumeration value="S49RC"/>
          <xsd:enumeration value="SASMS"/>
          <xsd:enumeration value="SCMWG"/>
          <xsd:enumeration value="SETF"/>
          <xsd:enumeration value="SEWG"/>
          <xsd:enumeration value="SPWG"/>
          <xsd:enumeration value="SRS"/>
          <xsd:enumeration value="StS"/>
          <xsd:enumeration value="SWG"/>
          <xsd:enumeration value="TELWG"/>
          <xsd:enumeration value="TSAWG"/>
          <xsd:enumeration value="UFLSWG"/>
          <xsd:enumeration value="WREGIS"/>
          <xsd:enumeration value="WREGIS-SAC"/>
          <xsd:enumeration value="WSC"/>
        </xsd:restriction>
      </xsd:simpleType>
    </xsd:element>
    <xsd:element name="Jurisdiction" ma:index="9" nillable="true" ma:displayName="Jurisdiction" ma:default="US (United States)" ma:internalName="Jurisdi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(United States)"/>
                    <xsd:enumeration value="AB (Alberta)"/>
                    <xsd:enumeration value="BC (British Columbia)"/>
                    <xsd:enumeration value="MX (Baja Mexico)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3098-0c83-43cf-abdd-085f2cc55a51" elementFormDefault="qualified">
    <xsd:import namespace="http://schemas.microsoft.com/office/2006/documentManagement/types"/>
    <xsd:import namespace="http://schemas.microsoft.com/office/infopath/2007/PartnerControls"/>
    <xsd:element name="Event_x0020_ID" ma:index="11" nillable="true" ma:displayName="Calendar Event ID" ma:internalName="Event_x0020_ID">
      <xsd:simpleType>
        <xsd:restriction base="dms:Note">
          <xsd:maxLength value="255"/>
        </xsd:restriction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af747698-1922-4602-8604-6fec0d9c99b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16224b44-889d-4166-9284-f04ddcafbdf4}" ma:internalName="TaxCatchAll" ma:showField="CatchAllData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pprover" ma:index="26" ma:displayName="Approver" ma:list="UserInfo" ma:SharePointGroup="4815" ma:internalName="Approv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?mso-contentType ?>
<p:Policy xmlns:p="office.server.policy" id="" local="true">
  <p:Name>Meetings</p:Name>
  <p:Description>Removal of Expired Meeting Information</p:Description>
  <p:Statement>Per the WECC Website Availability Guidance, Meeting Information and Meeting Materials are subject to the specified retention period.</p:Statement>
  <p:PolicyItems>
    <p:PolicyItem featureId="Microsoft.Office.RecordsManagement.PolicyFeatures.Expiration" staticId="0x010100E45EF0F8AAA65E428351BA36F1B645BE0F|1208973698" UniqueId="956675f0-ad59-411d-b4d7-9acfea54216b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2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er xmlns="4bd63098-0c83-43cf-abdd-085f2cc55a51">
      <UserInfo>
        <DisplayName>Ashbaker, Steve</DisplayName>
        <AccountId>6233</AccountId>
        <AccountType/>
      </UserInfo>
    </Approver>
    <Privacy xmlns="2fb8a92a-9032-49d6-b983-191f0a73b01f">Public</Privacy>
    <Document_x0020_Categorization_x0020_Policy xmlns="2fb8a92a-9032-49d6-b983-191f0a73b01f">N/A</Document_x0020_Categorization_x0020_Policy>
    <WECC_x0020_Status xmlns="2fb8a92a-9032-49d6-b983-191f0a73b01f" xsi:nil="true"/>
    <Jurisdiction xmlns="2fb8a92a-9032-49d6-b983-191f0a73b01f"/>
    <_dlc_DocId xmlns="4bd63098-0c83-43cf-abdd-085f2cc55a51">YWEQ7USXTMD7-11-21670</_dlc_DocId>
    <Owner_x0020_Group xmlns="2fb8a92a-9032-49d6-b983-191f0a73b01f">
      <Value>General &amp; Administrative</Value>
    </Owner_x0020_Group>
    <_dlc_DocIdUrl xmlns="4bd63098-0c83-43cf-abdd-085f2cc55a51">
      <Url>https://internal.wecc.org/_layouts/15/DocIdRedir.aspx?ID=YWEQ7USXTMD7-11-21670</Url>
      <Description>YWEQ7USXTMD7-11-21670</Description>
    </_dlc_DocIdUrl>
    <TaxCatchAll xmlns="4bd63098-0c83-43cf-abdd-085f2cc55a51"/>
    <_dlc_ExpireDateSaved xmlns="http://schemas.microsoft.com/sharepoint/v3" xsi:nil="true"/>
    <TaxKeywordTaxHTField xmlns="4bd63098-0c83-43cf-abdd-085f2cc55a51">
      <Terms xmlns="http://schemas.microsoft.com/office/infopath/2007/PartnerControls"/>
    </TaxKeywordTaxHTField>
    <Meeting_x0020_Documents xmlns="2fb8a92a-9032-49d6-b983-191f0a73b01f">
      <Value>Presentation</Value>
    </Meeting_x0020_Documents>
    <_dlc_ExpireDate xmlns="http://schemas.microsoft.com/sharepoint/v3">2024-05-18T20:55:35+00:00</_dlc_ExpireDate>
    <Event_x0020_ID xmlns="4bd63098-0c83-43cf-abdd-085f2cc55a51">16434</Event_x0020_ID>
    <Adopted_x002f_Approved_x0020_By xmlns="2fb8a92a-9032-49d6-b983-191f0a73b01f" xsi:nil="true"/>
    <Committee xmlns="2fb8a92a-9032-49d6-b983-191f0a73b01f">
      <Value>DEMSWG</Value>
    </Committee>
  </documentManagement>
</p:properties>
</file>

<file path=customXml/itemProps1.xml><?xml version="1.0" encoding="utf-8"?>
<ds:datastoreItem xmlns:ds="http://schemas.openxmlformats.org/officeDocument/2006/customXml" ds:itemID="{A337DCD4-27D3-47D0-B4F3-8C947FDAC304}"/>
</file>

<file path=customXml/itemProps2.xml><?xml version="1.0" encoding="utf-8"?>
<ds:datastoreItem xmlns:ds="http://schemas.openxmlformats.org/officeDocument/2006/customXml" ds:itemID="{862B6043-0C5C-4973-925D-8B06CE1B0260}"/>
</file>

<file path=customXml/itemProps3.xml><?xml version="1.0" encoding="utf-8"?>
<ds:datastoreItem xmlns:ds="http://schemas.openxmlformats.org/officeDocument/2006/customXml" ds:itemID="{6AF6EC7A-ECE6-4802-8392-E58783509794}"/>
</file>

<file path=customXml/itemProps4.xml><?xml version="1.0" encoding="utf-8"?>
<ds:datastoreItem xmlns:ds="http://schemas.openxmlformats.org/officeDocument/2006/customXml" ds:itemID="{1C5AF637-98A6-4F97-B4B4-7FD8B884031F}"/>
</file>

<file path=customXml/itemProps5.xml><?xml version="1.0" encoding="utf-8"?>
<ds:datastoreItem xmlns:ds="http://schemas.openxmlformats.org/officeDocument/2006/customXml" ds:itemID="{7ACBCD30-D938-4E0E-A35B-CC5F133A3776}"/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100</TotalTime>
  <Words>387</Words>
  <Application>Microsoft Office PowerPoint</Application>
  <PresentationFormat>Widescreen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Lucida Sans</vt:lpstr>
      <vt:lpstr>Palatino Linotype</vt:lpstr>
      <vt:lpstr>Wingdings</vt:lpstr>
      <vt:lpstr>WECC Theme</vt:lpstr>
      <vt:lpstr>May 20, 2022</vt:lpstr>
      <vt:lpstr>Technical Committee Structure</vt:lpstr>
      <vt:lpstr>Charter Template</vt:lpstr>
      <vt:lpstr>Metrics</vt:lpstr>
      <vt:lpstr>Metrics—Measures</vt:lpstr>
      <vt:lpstr>Staff Role</vt:lpstr>
      <vt:lpstr>JGC, RAC and RRC</vt:lpstr>
      <vt:lpstr>Typical Technical Committee Structure</vt:lpstr>
      <vt:lpstr>Subgroup Types</vt:lpstr>
      <vt:lpstr>PowerPoint Presentation</vt:lpstr>
      <vt:lpstr>Review Schedule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Nyland - Technical Committee Update_May 2022</dc:title>
  <dc:creator>Nyland, Shelli</dc:creator>
  <cp:lastModifiedBy>Nyland, Shelli</cp:lastModifiedBy>
  <cp:revision>3</cp:revision>
  <dcterms:created xsi:type="dcterms:W3CDTF">2022-05-02T15:47:49Z</dcterms:created>
  <dcterms:modified xsi:type="dcterms:W3CDTF">2022-05-16T19:38:54Z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_dlc_policyId">
    <vt:lpwstr>0x010100E45EF0F8AAA65E428351BA36F1B645BE0F|1208973698</vt:lpwstr>
  </property>
  <property fmtid="{D5CDD505-2E9C-101B-9397-08002B2CF9AE}" pid="4" name="ContentTypeId">
    <vt:lpwstr>0x010100E45EF0F8AAA65E428351BA36F1B645BE0F0024DA9E90EA494343B8CF7E2421405214</vt:lpwstr>
  </property>
  <property fmtid="{D5CDD505-2E9C-101B-9397-08002B2CF9AE}" pid="5" name="ItemRetentionFormula">
    <vt:lpwstr>&lt;formula id="Microsoft.Office.RecordsManagement.PolicyFeatures.Expiration.Formula.BuiltIn"&gt;&lt;number&gt;2&lt;/number&gt;&lt;property&gt;Modified&lt;/property&gt;&lt;propertyId&gt;28cf69c5-fa48-462a-b5cd-27b6f9d2bd5f&lt;/propertyId&gt;&lt;period&gt;years&lt;/period&gt;&lt;/formula&gt;</vt:lpwstr>
  </property>
  <property fmtid="{D5CDD505-2E9C-101B-9397-08002B2CF9AE}" pid="6" name="_dlc_DocIdItemGuid">
    <vt:lpwstr>df609c2b-c4d6-48e1-ac10-3d32b3d45b7c</vt:lpwstr>
  </property>
</Properties>
</file>